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6" r:id="rId2"/>
    <p:sldId id="274" r:id="rId3"/>
    <p:sldId id="256" r:id="rId4"/>
    <p:sldId id="257" r:id="rId5"/>
    <p:sldId id="258" r:id="rId6"/>
    <p:sldId id="259" r:id="rId7"/>
    <p:sldId id="271" r:id="rId8"/>
    <p:sldId id="270" r:id="rId9"/>
    <p:sldId id="269" r:id="rId10"/>
    <p:sldId id="264" r:id="rId11"/>
    <p:sldId id="265" r:id="rId12"/>
    <p:sldId id="272" r:id="rId13"/>
    <p:sldId id="267" r:id="rId14"/>
    <p:sldId id="263" r:id="rId15"/>
    <p:sldId id="260" r:id="rId16"/>
    <p:sldId id="261" r:id="rId17"/>
    <p:sldId id="262" r:id="rId18"/>
    <p:sldId id="273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5295B14-B480-4A88-8D8E-35107FBD1B5A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EC960D-3EA5-4BAB-9917-7EB947332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10BFE54-D6ED-4A25-AC3C-D33CEF64E9C3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90CD2E3-989F-406A-95B3-95FFDE66A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0CD2E3-989F-406A-95B3-95FFDE66A3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6582F7-3466-498F-8785-196A52904498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C1C04-A24F-48DE-9CC9-B5FB2B8BAF35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2905E-5631-435B-BA5D-DE3C0F27C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59ADC-4AC4-4234-BD5A-81D092590FE3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8D9DD-62EB-4292-BF96-299E99D53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C8BD1-1C78-453B-BA5A-9F189E550A0A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CDFC7-E1FD-4545-BBBF-4445D0E5B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A9E20-F7D5-4375-AB86-55231C98BEAA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6C716-474B-4BE2-9886-85B55DFE9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7479B-8E51-49E2-8CAA-273626A24EDD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D20E3-25E5-4A3F-8A7C-475ED309F1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88D37-B977-42C2-B8AD-D2C327D2E49D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1C49C-82F2-4DA4-8A4D-D44C699E6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F7700-3A00-47E9-8DD3-E27976000450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4D6F8-3EE7-4773-8FDA-C52D8247EC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CFF65-F11D-4923-930B-61ACAA9CFE47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7AB18-0D30-4CE2-90D5-40D7F7C971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1703C-AE11-43BC-A07A-F463956BDC62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F8448-29E0-4682-95E8-E5BEC581F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F83A9-7966-4BAF-B598-FC521ADD0311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2438D-56A4-419A-9DD6-B8E9741D1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A5C35-4A80-4AF3-BE41-B6F8212C663A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3B267-922C-48F0-8E95-8E69199B59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C87881-7029-4EDB-80DF-84F322CBB820}" type="datetimeFigureOut">
              <a:rPr lang="en-US"/>
              <a:pPr>
                <a:defRPr/>
              </a:pPr>
              <a:t>11/17/2011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932CF9C-7233-4B12-AAAB-32610372CE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Scroll 1"/>
          <p:cNvSpPr/>
          <p:nvPr/>
        </p:nvSpPr>
        <p:spPr>
          <a:xfrm>
            <a:off x="914400" y="0"/>
            <a:ext cx="6553200" cy="6858000"/>
          </a:xfrm>
          <a:prstGeom prst="vertic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2819400" y="152400"/>
            <a:ext cx="3962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Tempus Sans ITC" pitchFamily="82" charset="0"/>
              </a:rPr>
              <a:t>CONSTITUTION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1905000" y="5965825"/>
            <a:ext cx="4953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latin typeface="Tempus Sans ITC" pitchFamily="82" charset="0"/>
              </a:rPr>
              <a:t>Amendments 1– 27</a:t>
            </a:r>
          </a:p>
          <a:p>
            <a:pPr>
              <a:buFont typeface="Arial" charset="0"/>
              <a:buChar char="•"/>
            </a:pPr>
            <a:r>
              <a:rPr lang="en-US" sz="3200" b="1" dirty="0">
                <a:latin typeface="Tempus Sans ITC" pitchFamily="82" charset="0"/>
              </a:rPr>
              <a:t> </a:t>
            </a:r>
            <a:r>
              <a:rPr lang="en-US" sz="3200" b="1" dirty="0" smtClean="0">
                <a:latin typeface="Tempus Sans ITC" pitchFamily="82" charset="0"/>
              </a:rPr>
              <a:t> 1</a:t>
            </a:r>
            <a:r>
              <a:rPr lang="en-US" sz="3200" b="1" baseline="30000" dirty="0" smtClean="0">
                <a:latin typeface="Tempus Sans ITC" pitchFamily="82" charset="0"/>
              </a:rPr>
              <a:t>st</a:t>
            </a:r>
            <a:r>
              <a:rPr lang="en-US" sz="3200" b="1" dirty="0" smtClean="0">
                <a:latin typeface="Tempus Sans ITC" pitchFamily="82" charset="0"/>
              </a:rPr>
              <a:t> Ten “Bill of Rights”</a:t>
            </a:r>
            <a:endParaRPr lang="en-US" sz="3200" b="1" dirty="0">
              <a:latin typeface="Tempus Sans ITC" pitchFamily="82" charset="0"/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828800" y="1676400"/>
            <a:ext cx="48006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dirty="0">
                <a:latin typeface="Tempus Sans ITC" pitchFamily="82" charset="0"/>
              </a:rPr>
              <a:t>Articles : </a:t>
            </a:r>
          </a:p>
          <a:p>
            <a:r>
              <a:rPr lang="en-US" sz="3200" dirty="0">
                <a:latin typeface="Tempus Sans ITC" pitchFamily="82" charset="0"/>
              </a:rPr>
              <a:t>L </a:t>
            </a:r>
            <a:r>
              <a:rPr lang="en-US" sz="3200" dirty="0" smtClean="0">
                <a:latin typeface="Tempus Sans ITC" pitchFamily="82" charset="0"/>
              </a:rPr>
              <a:t>– </a:t>
            </a:r>
            <a:endParaRPr lang="en-US" sz="3200" dirty="0">
              <a:latin typeface="Tempus Sans ITC" pitchFamily="82" charset="0"/>
            </a:endParaRPr>
          </a:p>
          <a:p>
            <a:r>
              <a:rPr lang="en-US" sz="3200" dirty="0">
                <a:latin typeface="Tempus Sans ITC" pitchFamily="82" charset="0"/>
              </a:rPr>
              <a:t>E – </a:t>
            </a:r>
          </a:p>
          <a:p>
            <a:r>
              <a:rPr lang="en-US" sz="3200" dirty="0">
                <a:latin typeface="Tempus Sans ITC" pitchFamily="82" charset="0"/>
              </a:rPr>
              <a:t>J – </a:t>
            </a:r>
          </a:p>
          <a:p>
            <a:r>
              <a:rPr lang="en-US" sz="3200" dirty="0">
                <a:latin typeface="Tempus Sans ITC" pitchFamily="82" charset="0"/>
              </a:rPr>
              <a:t>S – </a:t>
            </a:r>
          </a:p>
          <a:p>
            <a:r>
              <a:rPr lang="en-US" sz="3200" dirty="0">
                <a:latin typeface="Tempus Sans ITC" pitchFamily="82" charset="0"/>
              </a:rPr>
              <a:t>A-</a:t>
            </a:r>
          </a:p>
          <a:p>
            <a:r>
              <a:rPr lang="en-US" sz="3200" dirty="0">
                <a:latin typeface="Tempus Sans ITC" pitchFamily="82" charset="0"/>
              </a:rPr>
              <a:t>S-</a:t>
            </a:r>
          </a:p>
          <a:p>
            <a:r>
              <a:rPr lang="en-US" sz="3200" dirty="0">
                <a:latin typeface="Tempus Sans ITC" pitchFamily="82" charset="0"/>
              </a:rPr>
              <a:t>R-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1828800" y="838200"/>
            <a:ext cx="4876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Tempus Sans ITC" pitchFamily="82" charset="0"/>
              </a:rPr>
              <a:t>Preamble </a:t>
            </a:r>
            <a:r>
              <a:rPr lang="en-US" sz="3200">
                <a:latin typeface="Tempus Sans ITC" pitchFamily="82" charset="0"/>
              </a:rPr>
              <a:t>– </a:t>
            </a:r>
            <a:endParaRPr lang="en-US" sz="2000" i="1">
              <a:latin typeface="Tempus Sans ITC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9144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empus Sans ITC" pitchFamily="82" charset="0"/>
              </a:rPr>
              <a:t>“We  the People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14600" y="2209800"/>
            <a:ext cx="3657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empus Sans ITC" pitchFamily="82" charset="0"/>
              </a:rPr>
              <a:t>Legislative Branch</a:t>
            </a:r>
          </a:p>
          <a:p>
            <a:r>
              <a:rPr lang="en-US" sz="3200" dirty="0" smtClean="0">
                <a:latin typeface="Tempus Sans ITC" pitchFamily="82" charset="0"/>
              </a:rPr>
              <a:t>Executive Branch</a:t>
            </a:r>
          </a:p>
          <a:p>
            <a:r>
              <a:rPr lang="en-US" sz="3200" dirty="0" smtClean="0">
                <a:latin typeface="Tempus Sans ITC" pitchFamily="82" charset="0"/>
              </a:rPr>
              <a:t>Judicial Branch</a:t>
            </a:r>
          </a:p>
          <a:p>
            <a:r>
              <a:rPr lang="en-US" sz="3200" dirty="0" smtClean="0">
                <a:latin typeface="Tempus Sans ITC" pitchFamily="82" charset="0"/>
              </a:rPr>
              <a:t>States/ Federalism</a:t>
            </a:r>
          </a:p>
          <a:p>
            <a:r>
              <a:rPr lang="en-US" sz="3200" dirty="0" smtClean="0">
                <a:latin typeface="Tempus Sans ITC" pitchFamily="82" charset="0"/>
              </a:rPr>
              <a:t>Amendment</a:t>
            </a:r>
          </a:p>
          <a:p>
            <a:r>
              <a:rPr lang="en-US" sz="3200" dirty="0" smtClean="0">
                <a:latin typeface="Tempus Sans ITC" pitchFamily="82" charset="0"/>
              </a:rPr>
              <a:t>Supremacy Clause</a:t>
            </a:r>
          </a:p>
          <a:p>
            <a:r>
              <a:rPr lang="en-US" sz="3200" dirty="0" smtClean="0">
                <a:latin typeface="Tempus Sans ITC" pitchFamily="82" charset="0"/>
              </a:rPr>
              <a:t>Ratification</a:t>
            </a:r>
            <a:endParaRPr lang="en-US" sz="3200" dirty="0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[Slide17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048000" y="1905000"/>
            <a:ext cx="2895600" cy="2590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Create an illustrations that represents each of the ten amendment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[Slide18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04800" y="277813"/>
            <a:ext cx="8043863" cy="664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en-US" sz="2000" b="1" u="sng" dirty="0">
                <a:latin typeface="Arial" pitchFamily="34" charset="0"/>
                <a:cs typeface="Arial" pitchFamily="34" charset="0"/>
              </a:rPr>
              <a:t>Bill of Rights amendments:</a:t>
            </a:r>
          </a:p>
          <a:p>
            <a:pPr algn="ctr">
              <a:lnSpc>
                <a:spcPct val="200000"/>
              </a:lnSpc>
              <a:defRPr/>
            </a:pPr>
            <a:endParaRPr lang="en-US" sz="2000" b="1" u="sng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200000"/>
              </a:lnSpc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     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1.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 Freedoms of speech, press, religion, assembly, petition</a:t>
            </a: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2.  Right to bear arms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3.  Lodging of troops in private homes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4.  search and seizure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5.  Rights of the Accused (to due process, no double jeopardy, no self incrimination)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6.  Speedy trial by impartial jury and a lawyer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7.  Jury trial in civil cases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8.  Bail and Punishment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9.  Powers reserved to the People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buFontTx/>
              <a:buChar char="•"/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10.  Powers reserved to the States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 indent="457200" eaLnBrk="0" hangingPunct="0">
              <a:lnSpc>
                <a:spcPct val="200000"/>
              </a:lnSpc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 rot="16200000">
            <a:off x="-152400" y="2743200"/>
            <a:ext cx="4724400" cy="30480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 rot="16200000">
            <a:off x="-114300" y="876300"/>
            <a:ext cx="4495800" cy="30480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 rot="16200000">
            <a:off x="4648200" y="2743200"/>
            <a:ext cx="4724400" cy="30480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 rot="16200000">
            <a:off x="4686300" y="876300"/>
            <a:ext cx="4495800" cy="30480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[Slide16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[Slide13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[Slide14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543800" y="4800600"/>
            <a:ext cx="1143000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Pg 95</a:t>
            </a:r>
          </a:p>
        </p:txBody>
      </p:sp>
      <p:pic>
        <p:nvPicPr>
          <p:cNvPr id="16388" name="Picture 2" descr="branches.jpg (41293 bytes)"/>
          <p:cNvPicPr>
            <a:picLocks noChangeAspect="1" noChangeArrowheads="1"/>
          </p:cNvPicPr>
          <p:nvPr/>
        </p:nvPicPr>
        <p:blipFill>
          <a:blip r:embed="rId3" cstate="print"/>
          <a:srcRect l="65022" t="26154" r="1009" b="49915"/>
          <a:stretch>
            <a:fillRect/>
          </a:stretch>
        </p:blipFill>
        <p:spPr bwMode="auto">
          <a:xfrm>
            <a:off x="6096000" y="1981200"/>
            <a:ext cx="2057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[Slide15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543800" y="4800600"/>
            <a:ext cx="1143000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Pg 95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branches.jpg (41293 bytes)"/>
          <p:cNvPicPr>
            <a:picLocks noChangeAspect="1" noChangeArrowheads="1"/>
          </p:cNvPicPr>
          <p:nvPr/>
        </p:nvPicPr>
        <p:blipFill>
          <a:blip r:embed="rId2" cstate="print"/>
          <a:srcRect t="18433" r="66280" b="42857"/>
          <a:stretch>
            <a:fillRect/>
          </a:stretch>
        </p:blipFill>
        <p:spPr bwMode="auto">
          <a:xfrm>
            <a:off x="914400" y="3048000"/>
            <a:ext cx="2209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6" descr="branches.jpg (41293 bytes)"/>
          <p:cNvPicPr>
            <a:picLocks noChangeAspect="1" noChangeArrowheads="1"/>
          </p:cNvPicPr>
          <p:nvPr/>
        </p:nvPicPr>
        <p:blipFill>
          <a:blip r:embed="rId2" cstate="print"/>
          <a:srcRect l="33511" t="25000" r="35931" b="50000"/>
          <a:stretch>
            <a:fillRect/>
          </a:stretch>
        </p:blipFill>
        <p:spPr bwMode="auto">
          <a:xfrm>
            <a:off x="3429000" y="2057400"/>
            <a:ext cx="2362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381000"/>
            <a:ext cx="7696200" cy="5867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" y="25146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09600" y="49530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9600" y="3733800"/>
            <a:ext cx="7696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871637" y="914400"/>
            <a:ext cx="719940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  <a:cs typeface="+mn-cs"/>
              </a:rPr>
              <a:t>Constitution</a:t>
            </a:r>
          </a:p>
        </p:txBody>
      </p:sp>
      <p:sp>
        <p:nvSpPr>
          <p:cNvPr id="2055" name="TextBox 12"/>
          <p:cNvSpPr txBox="1">
            <a:spLocks noChangeArrowheads="1"/>
          </p:cNvSpPr>
          <p:nvPr/>
        </p:nvSpPr>
        <p:spPr bwMode="auto">
          <a:xfrm>
            <a:off x="685800" y="685800"/>
            <a:ext cx="160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NAME: </a:t>
            </a:r>
          </a:p>
        </p:txBody>
      </p:sp>
      <p:sp>
        <p:nvSpPr>
          <p:cNvPr id="2056" name="TextBox 13"/>
          <p:cNvSpPr txBox="1">
            <a:spLocks noChangeArrowheads="1"/>
          </p:cNvSpPr>
          <p:nvPr/>
        </p:nvSpPr>
        <p:spPr bwMode="auto">
          <a:xfrm>
            <a:off x="685800" y="2743200"/>
            <a:ext cx="7467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latin typeface="Comic Sans MS" pitchFamily="66" charset="0"/>
              </a:rPr>
              <a:t>FEDERALISM</a:t>
            </a:r>
          </a:p>
        </p:txBody>
      </p:sp>
      <p:sp>
        <p:nvSpPr>
          <p:cNvPr id="2057" name="TextBox 14"/>
          <p:cNvSpPr txBox="1">
            <a:spLocks noChangeArrowheads="1"/>
          </p:cNvSpPr>
          <p:nvPr/>
        </p:nvSpPr>
        <p:spPr bwMode="auto">
          <a:xfrm>
            <a:off x="762000" y="3886200"/>
            <a:ext cx="7467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latin typeface="Comic Sans MS" pitchFamily="66" charset="0"/>
              </a:rPr>
              <a:t>CHECKS &amp; BALANCES</a:t>
            </a:r>
          </a:p>
        </p:txBody>
      </p:sp>
      <p:sp>
        <p:nvSpPr>
          <p:cNvPr id="2058" name="TextBox 15"/>
          <p:cNvSpPr txBox="1">
            <a:spLocks noChangeArrowheads="1"/>
          </p:cNvSpPr>
          <p:nvPr/>
        </p:nvSpPr>
        <p:spPr bwMode="auto">
          <a:xfrm>
            <a:off x="685800" y="5181600"/>
            <a:ext cx="7467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>
                <a:latin typeface="Comic Sans MS" pitchFamily="66" charset="0"/>
              </a:rPr>
              <a:t>BILL OF RIGHTS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5800" y="3810000"/>
            <a:ext cx="7391400" cy="1066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400" dirty="0">
                <a:solidFill>
                  <a:schemeClr val="tx1"/>
                </a:solidFill>
                <a:latin typeface="Comic Sans MS" pitchFamily="66" charset="0"/>
              </a:rPr>
              <a:t>SEPARATION OF POWER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075" name="Picture 2" descr="[Slide10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[Slide11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543800" y="4800600"/>
            <a:ext cx="1143000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Pg 67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[Slide12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7543800" y="4800600"/>
            <a:ext cx="1143000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Pg 67</a:t>
            </a:r>
          </a:p>
        </p:txBody>
      </p:sp>
      <p:sp>
        <p:nvSpPr>
          <p:cNvPr id="4" name="Rectangle 3"/>
          <p:cNvSpPr/>
          <p:nvPr/>
        </p:nvSpPr>
        <p:spPr>
          <a:xfrm>
            <a:off x="1143000" y="2057400"/>
            <a:ext cx="2209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C00000"/>
                </a:solidFill>
                <a:latin typeface="Comic Sans MS" pitchFamily="66" charset="0"/>
              </a:rPr>
              <a:t>Delegated Powers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228600" y="685800"/>
            <a:ext cx="8305800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solidFill>
                  <a:srgbClr val="00B0F0"/>
                </a:solidFill>
                <a:latin typeface="Comic Sans MS" pitchFamily="66" charset="0"/>
              </a:rPr>
              <a:t>Separation of power: </a:t>
            </a:r>
            <a:r>
              <a:rPr lang="en-US" sz="5400">
                <a:solidFill>
                  <a:srgbClr val="FF0000"/>
                </a:solidFill>
                <a:latin typeface="Comic Sans MS" pitchFamily="66" charset="0"/>
              </a:rPr>
              <a:t>power of government in broken into to three branches to prevent one group of power having to much power</a:t>
            </a:r>
            <a:endParaRPr lang="en-US" sz="5400">
              <a:solidFill>
                <a:srgbClr val="00B0F0"/>
              </a:solidFill>
              <a:latin typeface="Comic Sans MS" pitchFamily="66" charset="0"/>
            </a:endParaRPr>
          </a:p>
          <a:p>
            <a:endParaRPr lang="en-US" sz="6600">
              <a:solidFill>
                <a:srgbClr val="00B0F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8382000" cy="495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85800" y="53340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685800" y="5334000"/>
            <a:ext cx="7696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omic Sans MS" pitchFamily="66" charset="0"/>
              </a:rPr>
              <a:t>Separation of Power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5800" y="1295400"/>
            <a:ext cx="2819400" cy="167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Judicial Branch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505200" y="2590800"/>
            <a:ext cx="1828800" cy="12192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The federal government is broken into three branches</a:t>
            </a:r>
          </a:p>
        </p:txBody>
      </p:sp>
      <p:sp>
        <p:nvSpPr>
          <p:cNvPr id="7175" name="TextBox 10"/>
          <p:cNvSpPr txBox="1">
            <a:spLocks noChangeArrowheads="1"/>
          </p:cNvSpPr>
          <p:nvPr/>
        </p:nvSpPr>
        <p:spPr bwMode="auto">
          <a:xfrm>
            <a:off x="2209800" y="228600"/>
            <a:ext cx="403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Top Flap</a:t>
            </a:r>
          </a:p>
        </p:txBody>
      </p:sp>
      <p:sp>
        <p:nvSpPr>
          <p:cNvPr id="7176" name="TextBox 11"/>
          <p:cNvSpPr txBox="1">
            <a:spLocks noChangeArrowheads="1"/>
          </p:cNvSpPr>
          <p:nvPr/>
        </p:nvSpPr>
        <p:spPr bwMode="auto">
          <a:xfrm>
            <a:off x="1524000" y="6172200"/>
            <a:ext cx="624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Illustrations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0" y="3810000"/>
            <a:ext cx="2819400" cy="15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Legislative Branch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334000" y="1295400"/>
            <a:ext cx="2819400" cy="167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Executive Branch</a:t>
            </a:r>
          </a:p>
        </p:txBody>
      </p:sp>
      <p:sp>
        <p:nvSpPr>
          <p:cNvPr id="7179" name="TextBox 13"/>
          <p:cNvSpPr txBox="1">
            <a:spLocks noChangeArrowheads="1"/>
          </p:cNvSpPr>
          <p:nvPr/>
        </p:nvSpPr>
        <p:spPr bwMode="auto">
          <a:xfrm>
            <a:off x="6705600" y="4876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Pg 94 - 95</a:t>
            </a:r>
          </a:p>
        </p:txBody>
      </p:sp>
      <p:pic>
        <p:nvPicPr>
          <p:cNvPr id="7180" name="Picture 4" descr="branches.jpg (41293 bytes)"/>
          <p:cNvPicPr>
            <a:picLocks noChangeAspect="1" noChangeArrowheads="1"/>
          </p:cNvPicPr>
          <p:nvPr/>
        </p:nvPicPr>
        <p:blipFill>
          <a:blip r:embed="rId3" cstate="print"/>
          <a:srcRect t="18433" r="66280" b="49493"/>
          <a:stretch>
            <a:fillRect/>
          </a:stretch>
        </p:blipFill>
        <p:spPr bwMode="auto">
          <a:xfrm>
            <a:off x="3581400" y="4191000"/>
            <a:ext cx="1905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2" descr="branches.jpg (41293 bytes)"/>
          <p:cNvPicPr>
            <a:picLocks noChangeAspect="1" noChangeArrowheads="1"/>
          </p:cNvPicPr>
          <p:nvPr/>
        </p:nvPicPr>
        <p:blipFill>
          <a:blip r:embed="rId3" cstate="print"/>
          <a:srcRect l="65022" t="26154" r="1009" b="49915"/>
          <a:stretch>
            <a:fillRect/>
          </a:stretch>
        </p:blipFill>
        <p:spPr bwMode="auto">
          <a:xfrm>
            <a:off x="838200" y="1828800"/>
            <a:ext cx="2400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6" descr="branches.jpg (41293 bytes)"/>
          <p:cNvPicPr>
            <a:picLocks noChangeAspect="1" noChangeArrowheads="1"/>
          </p:cNvPicPr>
          <p:nvPr/>
        </p:nvPicPr>
        <p:blipFill>
          <a:blip r:embed="rId3" cstate="print"/>
          <a:srcRect l="33511" t="25000" r="35931" b="50000"/>
          <a:stretch>
            <a:fillRect/>
          </a:stretch>
        </p:blipFill>
        <p:spPr bwMode="auto">
          <a:xfrm>
            <a:off x="5562600" y="1752600"/>
            <a:ext cx="2362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066800"/>
            <a:ext cx="8382000" cy="4953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85800" y="5334000"/>
            <a:ext cx="7696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685800" y="5334000"/>
            <a:ext cx="7696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omic Sans MS" pitchFamily="66" charset="0"/>
              </a:rPr>
              <a:t>Separation of Power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5800" y="1295400"/>
            <a:ext cx="2819400" cy="167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Judicial Branch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Interpret Laws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505200" y="2590800"/>
            <a:ext cx="1828800" cy="12192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  <a:latin typeface="Comic Sans MS" pitchFamily="66" charset="0"/>
              </a:rPr>
              <a:t>The three branches of government have different jobs</a:t>
            </a:r>
          </a:p>
        </p:txBody>
      </p:sp>
      <p:sp>
        <p:nvSpPr>
          <p:cNvPr id="8199" name="TextBox 10"/>
          <p:cNvSpPr txBox="1">
            <a:spLocks noChangeArrowheads="1"/>
          </p:cNvSpPr>
          <p:nvPr/>
        </p:nvSpPr>
        <p:spPr bwMode="auto">
          <a:xfrm>
            <a:off x="2209800" y="228600"/>
            <a:ext cx="403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Bottom Flap</a:t>
            </a:r>
          </a:p>
        </p:txBody>
      </p:sp>
      <p:sp>
        <p:nvSpPr>
          <p:cNvPr id="8200" name="TextBox 11"/>
          <p:cNvSpPr txBox="1">
            <a:spLocks noChangeArrowheads="1"/>
          </p:cNvSpPr>
          <p:nvPr/>
        </p:nvSpPr>
        <p:spPr bwMode="auto">
          <a:xfrm>
            <a:off x="1981200" y="6396038"/>
            <a:ext cx="62484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Bullets – list three jobs of each branch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048000" y="3810000"/>
            <a:ext cx="3124200" cy="1524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Legislative Branch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 Make Laws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 impeach the president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334000" y="1295400"/>
            <a:ext cx="2819400" cy="1676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Executive Branch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Comic Sans MS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Enforce Laws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make treaties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 veto laws by congress</a:t>
            </a:r>
          </a:p>
        </p:txBody>
      </p:sp>
      <p:sp>
        <p:nvSpPr>
          <p:cNvPr id="8203" name="TextBox 13"/>
          <p:cNvSpPr txBox="1">
            <a:spLocks noChangeArrowheads="1"/>
          </p:cNvSpPr>
          <p:nvPr/>
        </p:nvSpPr>
        <p:spPr bwMode="auto">
          <a:xfrm>
            <a:off x="6705600" y="4876800"/>
            <a:ext cx="1828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Pg 94 - 95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5087</TotalTime>
  <Words>276</Words>
  <Application>Microsoft Office PowerPoint</Application>
  <PresentationFormat>On-screen Show (4:3)</PresentationFormat>
  <Paragraphs>75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Comic Sans MS</vt:lpstr>
      <vt:lpstr>Tempus Sans ITC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F. Lyonnais</dc:creator>
  <cp:lastModifiedBy>hmhendri</cp:lastModifiedBy>
  <cp:revision>10</cp:revision>
  <dcterms:created xsi:type="dcterms:W3CDTF">2010-11-15T03:26:30Z</dcterms:created>
  <dcterms:modified xsi:type="dcterms:W3CDTF">2011-11-18T04:23:47Z</dcterms:modified>
</cp:coreProperties>
</file>